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65"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1066"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12B38-1B6F-412D-BFCA-4F94A222BBB0}" type="doc">
      <dgm:prSet loTypeId="urn:microsoft.com/office/officeart/2005/8/layout/hProcess9" loCatId="process" qsTypeId="urn:microsoft.com/office/officeart/2005/8/quickstyle/3d5" qsCatId="3D" csTypeId="urn:microsoft.com/office/officeart/2005/8/colors/accent1_2" csCatId="accent1" phldr="1"/>
      <dgm:spPr/>
      <dgm:t>
        <a:bodyPr/>
        <a:lstStyle/>
        <a:p>
          <a:endParaRPr lang="en-US"/>
        </a:p>
      </dgm:t>
    </dgm:pt>
    <dgm:pt modelId="{A7DB4827-F420-4EF3-ACAE-CDAC66F27EEF}">
      <dgm:prSet phldrT="[Text]"/>
      <dgm:spPr/>
      <dgm:t>
        <a:bodyPr/>
        <a:lstStyle/>
        <a:p>
          <a:r>
            <a:rPr lang="en-US" dirty="0"/>
            <a:t>Connect With People</a:t>
          </a:r>
        </a:p>
      </dgm:t>
    </dgm:pt>
    <dgm:pt modelId="{C9F03A62-C2B6-42F2-991B-1E2CB75347C5}" type="parTrans" cxnId="{0A141E6B-589D-4E5F-9DAA-9F62C0A7FCCA}">
      <dgm:prSet/>
      <dgm:spPr/>
      <dgm:t>
        <a:bodyPr/>
        <a:lstStyle/>
        <a:p>
          <a:endParaRPr lang="en-US"/>
        </a:p>
      </dgm:t>
    </dgm:pt>
    <dgm:pt modelId="{ED6F13DC-F85F-47D3-9E7D-155ECD4EFBAA}" type="sibTrans" cxnId="{0A141E6B-589D-4E5F-9DAA-9F62C0A7FCCA}">
      <dgm:prSet/>
      <dgm:spPr/>
      <dgm:t>
        <a:bodyPr/>
        <a:lstStyle/>
        <a:p>
          <a:endParaRPr lang="en-US"/>
        </a:p>
      </dgm:t>
    </dgm:pt>
    <dgm:pt modelId="{9351C50B-0E82-4A06-B018-E157FAA9F82E}">
      <dgm:prSet phldrT="[Text]"/>
      <dgm:spPr/>
      <dgm:t>
        <a:bodyPr/>
        <a:lstStyle/>
        <a:p>
          <a:r>
            <a:rPr lang="en-US" dirty="0"/>
            <a:t>Assess Church Health</a:t>
          </a:r>
        </a:p>
      </dgm:t>
    </dgm:pt>
    <dgm:pt modelId="{3854885A-D770-4DEA-B6E9-F5AFE4DE1F27}" type="parTrans" cxnId="{FCDEBF25-CD93-40FC-873B-1E456FAD52DD}">
      <dgm:prSet/>
      <dgm:spPr/>
      <dgm:t>
        <a:bodyPr/>
        <a:lstStyle/>
        <a:p>
          <a:endParaRPr lang="en-US"/>
        </a:p>
      </dgm:t>
    </dgm:pt>
    <dgm:pt modelId="{B3C668EF-523B-49B7-9655-724EB03BCEDA}" type="sibTrans" cxnId="{FCDEBF25-CD93-40FC-873B-1E456FAD52DD}">
      <dgm:prSet/>
      <dgm:spPr/>
      <dgm:t>
        <a:bodyPr/>
        <a:lstStyle/>
        <a:p>
          <a:endParaRPr lang="en-US"/>
        </a:p>
      </dgm:t>
    </dgm:pt>
    <dgm:pt modelId="{4473E104-FF43-451A-99C2-76EA130E9678}">
      <dgm:prSet phldrT="[Text]"/>
      <dgm:spPr/>
      <dgm:t>
        <a:bodyPr/>
        <a:lstStyle/>
        <a:p>
          <a:r>
            <a:rPr lang="en-US" dirty="0"/>
            <a:t>Facilitate Action</a:t>
          </a:r>
        </a:p>
      </dgm:t>
    </dgm:pt>
    <dgm:pt modelId="{7F49DC40-4CF4-4D5A-B149-A3C5ABF5BF23}" type="parTrans" cxnId="{0F5B7786-175E-42B7-A3F2-F5FBEF0B5F9E}">
      <dgm:prSet/>
      <dgm:spPr/>
      <dgm:t>
        <a:bodyPr/>
        <a:lstStyle/>
        <a:p>
          <a:endParaRPr lang="en-US"/>
        </a:p>
      </dgm:t>
    </dgm:pt>
    <dgm:pt modelId="{3FD93484-25A1-4495-829D-8ABEF0909BC2}" type="sibTrans" cxnId="{0F5B7786-175E-42B7-A3F2-F5FBEF0B5F9E}">
      <dgm:prSet/>
      <dgm:spPr/>
      <dgm:t>
        <a:bodyPr/>
        <a:lstStyle/>
        <a:p>
          <a:endParaRPr lang="en-US"/>
        </a:p>
      </dgm:t>
    </dgm:pt>
    <dgm:pt modelId="{C25BE94E-89AC-4E52-9405-B102F4873B1E}">
      <dgm:prSet phldrT="[Text]"/>
      <dgm:spPr/>
      <dgm:t>
        <a:bodyPr/>
        <a:lstStyle/>
        <a:p>
          <a:r>
            <a:rPr lang="en-US" dirty="0"/>
            <a:t>Lead Strategic Planning</a:t>
          </a:r>
        </a:p>
      </dgm:t>
    </dgm:pt>
    <dgm:pt modelId="{893C0D5B-125B-458D-9973-ABC339E99D69}" type="parTrans" cxnId="{81179638-F767-4709-8DC0-CAA7E3AB63FC}">
      <dgm:prSet/>
      <dgm:spPr/>
      <dgm:t>
        <a:bodyPr/>
        <a:lstStyle/>
        <a:p>
          <a:endParaRPr lang="en-US"/>
        </a:p>
      </dgm:t>
    </dgm:pt>
    <dgm:pt modelId="{A4CFE692-3261-45DB-8427-6CB60B18075C}" type="sibTrans" cxnId="{81179638-F767-4709-8DC0-CAA7E3AB63FC}">
      <dgm:prSet/>
      <dgm:spPr/>
      <dgm:t>
        <a:bodyPr/>
        <a:lstStyle/>
        <a:p>
          <a:endParaRPr lang="en-US"/>
        </a:p>
      </dgm:t>
    </dgm:pt>
    <dgm:pt modelId="{D7FC8E4D-B572-44F7-9ED8-7E86C74DADDA}">
      <dgm:prSet phldrT="[Text]"/>
      <dgm:spPr/>
      <dgm:t>
        <a:bodyPr/>
        <a:lstStyle/>
        <a:p>
          <a:r>
            <a:rPr lang="en-US" dirty="0"/>
            <a:t>Coach Search Committee</a:t>
          </a:r>
        </a:p>
      </dgm:t>
    </dgm:pt>
    <dgm:pt modelId="{C19065C2-A529-49CC-A224-308C22CBCEBA}" type="parTrans" cxnId="{E89AB2FD-F90F-4C95-871C-2605C41B10C5}">
      <dgm:prSet/>
      <dgm:spPr/>
      <dgm:t>
        <a:bodyPr/>
        <a:lstStyle/>
        <a:p>
          <a:endParaRPr lang="en-US"/>
        </a:p>
      </dgm:t>
    </dgm:pt>
    <dgm:pt modelId="{0C95122B-4283-4393-B840-AA16D3CC88F9}" type="sibTrans" cxnId="{E89AB2FD-F90F-4C95-871C-2605C41B10C5}">
      <dgm:prSet/>
      <dgm:spPr/>
      <dgm:t>
        <a:bodyPr/>
        <a:lstStyle/>
        <a:p>
          <a:endParaRPr lang="en-US"/>
        </a:p>
      </dgm:t>
    </dgm:pt>
    <dgm:pt modelId="{98476683-57C8-4DEB-B7DF-245373EB4C82}" type="pres">
      <dgm:prSet presAssocID="{09B12B38-1B6F-412D-BFCA-4F94A222BBB0}" presName="CompostProcess" presStyleCnt="0">
        <dgm:presLayoutVars>
          <dgm:dir/>
          <dgm:resizeHandles val="exact"/>
        </dgm:presLayoutVars>
      </dgm:prSet>
      <dgm:spPr/>
    </dgm:pt>
    <dgm:pt modelId="{41D79005-D456-4876-92BC-89B1149B7F5D}" type="pres">
      <dgm:prSet presAssocID="{09B12B38-1B6F-412D-BFCA-4F94A222BBB0}" presName="arrow" presStyleLbl="bgShp" presStyleIdx="0" presStyleCnt="1" custLinFactNeighborX="-373"/>
      <dgm:spPr/>
    </dgm:pt>
    <dgm:pt modelId="{8C288B97-B04F-4FBD-8FEF-503AAC58A6D2}" type="pres">
      <dgm:prSet presAssocID="{09B12B38-1B6F-412D-BFCA-4F94A222BBB0}" presName="linearProcess" presStyleCnt="0"/>
      <dgm:spPr/>
    </dgm:pt>
    <dgm:pt modelId="{17B5C91F-08AA-4D42-A870-AC44C381F746}" type="pres">
      <dgm:prSet presAssocID="{A7DB4827-F420-4EF3-ACAE-CDAC66F27EEF}" presName="textNode" presStyleLbl="node1" presStyleIdx="0" presStyleCnt="5">
        <dgm:presLayoutVars>
          <dgm:bulletEnabled val="1"/>
        </dgm:presLayoutVars>
      </dgm:prSet>
      <dgm:spPr/>
    </dgm:pt>
    <dgm:pt modelId="{358B03DA-9398-4B8F-9C53-2AF784BF2273}" type="pres">
      <dgm:prSet presAssocID="{ED6F13DC-F85F-47D3-9E7D-155ECD4EFBAA}" presName="sibTrans" presStyleCnt="0"/>
      <dgm:spPr/>
    </dgm:pt>
    <dgm:pt modelId="{A22E0F1F-A69C-4A10-B880-67EE539479C9}" type="pres">
      <dgm:prSet presAssocID="{9351C50B-0E82-4A06-B018-E157FAA9F82E}" presName="textNode" presStyleLbl="node1" presStyleIdx="1" presStyleCnt="5">
        <dgm:presLayoutVars>
          <dgm:bulletEnabled val="1"/>
        </dgm:presLayoutVars>
      </dgm:prSet>
      <dgm:spPr/>
    </dgm:pt>
    <dgm:pt modelId="{F019883D-0F27-4E1F-BF1F-988142C2E234}" type="pres">
      <dgm:prSet presAssocID="{B3C668EF-523B-49B7-9655-724EB03BCEDA}" presName="sibTrans" presStyleCnt="0"/>
      <dgm:spPr/>
    </dgm:pt>
    <dgm:pt modelId="{FCEED55A-C8DB-451E-B78F-ED66E7A432C6}" type="pres">
      <dgm:prSet presAssocID="{4473E104-FF43-451A-99C2-76EA130E9678}" presName="textNode" presStyleLbl="node1" presStyleIdx="2" presStyleCnt="5">
        <dgm:presLayoutVars>
          <dgm:bulletEnabled val="1"/>
        </dgm:presLayoutVars>
      </dgm:prSet>
      <dgm:spPr/>
    </dgm:pt>
    <dgm:pt modelId="{897123BB-5E18-43DF-9989-FA4D4A74E556}" type="pres">
      <dgm:prSet presAssocID="{3FD93484-25A1-4495-829D-8ABEF0909BC2}" presName="sibTrans" presStyleCnt="0"/>
      <dgm:spPr/>
    </dgm:pt>
    <dgm:pt modelId="{B5DB4D90-160F-44D8-B2C7-1C3AB59D3B1B}" type="pres">
      <dgm:prSet presAssocID="{C25BE94E-89AC-4E52-9405-B102F4873B1E}" presName="textNode" presStyleLbl="node1" presStyleIdx="3" presStyleCnt="5">
        <dgm:presLayoutVars>
          <dgm:bulletEnabled val="1"/>
        </dgm:presLayoutVars>
      </dgm:prSet>
      <dgm:spPr/>
    </dgm:pt>
    <dgm:pt modelId="{F1B1B933-5D60-4921-BDD1-09322ABC1782}" type="pres">
      <dgm:prSet presAssocID="{A4CFE692-3261-45DB-8427-6CB60B18075C}" presName="sibTrans" presStyleCnt="0"/>
      <dgm:spPr/>
    </dgm:pt>
    <dgm:pt modelId="{B1373428-9DF8-4E15-A2AA-D95903516E5E}" type="pres">
      <dgm:prSet presAssocID="{D7FC8E4D-B572-44F7-9ED8-7E86C74DADDA}" presName="textNode" presStyleLbl="node1" presStyleIdx="4" presStyleCnt="5">
        <dgm:presLayoutVars>
          <dgm:bulletEnabled val="1"/>
        </dgm:presLayoutVars>
      </dgm:prSet>
      <dgm:spPr/>
    </dgm:pt>
  </dgm:ptLst>
  <dgm:cxnLst>
    <dgm:cxn modelId="{FCDEBF25-CD93-40FC-873B-1E456FAD52DD}" srcId="{09B12B38-1B6F-412D-BFCA-4F94A222BBB0}" destId="{9351C50B-0E82-4A06-B018-E157FAA9F82E}" srcOrd="1" destOrd="0" parTransId="{3854885A-D770-4DEA-B6E9-F5AFE4DE1F27}" sibTransId="{B3C668EF-523B-49B7-9655-724EB03BCEDA}"/>
    <dgm:cxn modelId="{81179638-F767-4709-8DC0-CAA7E3AB63FC}" srcId="{09B12B38-1B6F-412D-BFCA-4F94A222BBB0}" destId="{C25BE94E-89AC-4E52-9405-B102F4873B1E}" srcOrd="3" destOrd="0" parTransId="{893C0D5B-125B-458D-9973-ABC339E99D69}" sibTransId="{A4CFE692-3261-45DB-8427-6CB60B18075C}"/>
    <dgm:cxn modelId="{0A141E6B-589D-4E5F-9DAA-9F62C0A7FCCA}" srcId="{09B12B38-1B6F-412D-BFCA-4F94A222BBB0}" destId="{A7DB4827-F420-4EF3-ACAE-CDAC66F27EEF}" srcOrd="0" destOrd="0" parTransId="{C9F03A62-C2B6-42F2-991B-1E2CB75347C5}" sibTransId="{ED6F13DC-F85F-47D3-9E7D-155ECD4EFBAA}"/>
    <dgm:cxn modelId="{4D40C86C-29BA-4670-95A4-87FAD2E251AC}" type="presOf" srcId="{C25BE94E-89AC-4E52-9405-B102F4873B1E}" destId="{B5DB4D90-160F-44D8-B2C7-1C3AB59D3B1B}" srcOrd="0" destOrd="0" presId="urn:microsoft.com/office/officeart/2005/8/layout/hProcess9"/>
    <dgm:cxn modelId="{B536E76E-E9A7-4F8B-8373-A911A5CAF195}" type="presOf" srcId="{A7DB4827-F420-4EF3-ACAE-CDAC66F27EEF}" destId="{17B5C91F-08AA-4D42-A870-AC44C381F746}" srcOrd="0" destOrd="0" presId="urn:microsoft.com/office/officeart/2005/8/layout/hProcess9"/>
    <dgm:cxn modelId="{0F5B7786-175E-42B7-A3F2-F5FBEF0B5F9E}" srcId="{09B12B38-1B6F-412D-BFCA-4F94A222BBB0}" destId="{4473E104-FF43-451A-99C2-76EA130E9678}" srcOrd="2" destOrd="0" parTransId="{7F49DC40-4CF4-4D5A-B149-A3C5ABF5BF23}" sibTransId="{3FD93484-25A1-4495-829D-8ABEF0909BC2}"/>
    <dgm:cxn modelId="{371F3AB7-8D4A-4A14-9C33-02788A3F850C}" type="presOf" srcId="{D7FC8E4D-B572-44F7-9ED8-7E86C74DADDA}" destId="{B1373428-9DF8-4E15-A2AA-D95903516E5E}" srcOrd="0" destOrd="0" presId="urn:microsoft.com/office/officeart/2005/8/layout/hProcess9"/>
    <dgm:cxn modelId="{EFDDD9B9-BC5C-407E-BBA7-97A11460CA89}" type="presOf" srcId="{9351C50B-0E82-4A06-B018-E157FAA9F82E}" destId="{A22E0F1F-A69C-4A10-B880-67EE539479C9}" srcOrd="0" destOrd="0" presId="urn:microsoft.com/office/officeart/2005/8/layout/hProcess9"/>
    <dgm:cxn modelId="{856802DE-5E33-4F74-B4A0-9590A89F88B9}" type="presOf" srcId="{09B12B38-1B6F-412D-BFCA-4F94A222BBB0}" destId="{98476683-57C8-4DEB-B7DF-245373EB4C82}" srcOrd="0" destOrd="0" presId="urn:microsoft.com/office/officeart/2005/8/layout/hProcess9"/>
    <dgm:cxn modelId="{B66F74DF-A279-4589-93E5-118901BE160B}" type="presOf" srcId="{4473E104-FF43-451A-99C2-76EA130E9678}" destId="{FCEED55A-C8DB-451E-B78F-ED66E7A432C6}" srcOrd="0" destOrd="0" presId="urn:microsoft.com/office/officeart/2005/8/layout/hProcess9"/>
    <dgm:cxn modelId="{E89AB2FD-F90F-4C95-871C-2605C41B10C5}" srcId="{09B12B38-1B6F-412D-BFCA-4F94A222BBB0}" destId="{D7FC8E4D-B572-44F7-9ED8-7E86C74DADDA}" srcOrd="4" destOrd="0" parTransId="{C19065C2-A529-49CC-A224-308C22CBCEBA}" sibTransId="{0C95122B-4283-4393-B840-AA16D3CC88F9}"/>
    <dgm:cxn modelId="{E1D303D7-99CC-4556-8581-FEE5C3B97ADD}" type="presParOf" srcId="{98476683-57C8-4DEB-B7DF-245373EB4C82}" destId="{41D79005-D456-4876-92BC-89B1149B7F5D}" srcOrd="0" destOrd="0" presId="urn:microsoft.com/office/officeart/2005/8/layout/hProcess9"/>
    <dgm:cxn modelId="{99D6F400-1A35-4E63-B5F6-460FC8A6CD46}" type="presParOf" srcId="{98476683-57C8-4DEB-B7DF-245373EB4C82}" destId="{8C288B97-B04F-4FBD-8FEF-503AAC58A6D2}" srcOrd="1" destOrd="0" presId="urn:microsoft.com/office/officeart/2005/8/layout/hProcess9"/>
    <dgm:cxn modelId="{931280B7-0BA6-43FF-9036-9AC8395864F5}" type="presParOf" srcId="{8C288B97-B04F-4FBD-8FEF-503AAC58A6D2}" destId="{17B5C91F-08AA-4D42-A870-AC44C381F746}" srcOrd="0" destOrd="0" presId="urn:microsoft.com/office/officeart/2005/8/layout/hProcess9"/>
    <dgm:cxn modelId="{4DB67D3F-86CE-499A-BEFE-C46070AC576C}" type="presParOf" srcId="{8C288B97-B04F-4FBD-8FEF-503AAC58A6D2}" destId="{358B03DA-9398-4B8F-9C53-2AF784BF2273}" srcOrd="1" destOrd="0" presId="urn:microsoft.com/office/officeart/2005/8/layout/hProcess9"/>
    <dgm:cxn modelId="{A3AD6D3D-3D05-4E4E-8817-633B8F8ADE0E}" type="presParOf" srcId="{8C288B97-B04F-4FBD-8FEF-503AAC58A6D2}" destId="{A22E0F1F-A69C-4A10-B880-67EE539479C9}" srcOrd="2" destOrd="0" presId="urn:microsoft.com/office/officeart/2005/8/layout/hProcess9"/>
    <dgm:cxn modelId="{B1C1D01A-8707-47AA-B015-738FC64A74E2}" type="presParOf" srcId="{8C288B97-B04F-4FBD-8FEF-503AAC58A6D2}" destId="{F019883D-0F27-4E1F-BF1F-988142C2E234}" srcOrd="3" destOrd="0" presId="urn:microsoft.com/office/officeart/2005/8/layout/hProcess9"/>
    <dgm:cxn modelId="{93FB4AF0-EE34-4EBD-82BA-96AB2839D65C}" type="presParOf" srcId="{8C288B97-B04F-4FBD-8FEF-503AAC58A6D2}" destId="{FCEED55A-C8DB-451E-B78F-ED66E7A432C6}" srcOrd="4" destOrd="0" presId="urn:microsoft.com/office/officeart/2005/8/layout/hProcess9"/>
    <dgm:cxn modelId="{CDEA2C38-255E-4228-ADE5-427758625FBA}" type="presParOf" srcId="{8C288B97-B04F-4FBD-8FEF-503AAC58A6D2}" destId="{897123BB-5E18-43DF-9989-FA4D4A74E556}" srcOrd="5" destOrd="0" presId="urn:microsoft.com/office/officeart/2005/8/layout/hProcess9"/>
    <dgm:cxn modelId="{06F19E90-7854-41AD-B98B-8523851C47E2}" type="presParOf" srcId="{8C288B97-B04F-4FBD-8FEF-503AAC58A6D2}" destId="{B5DB4D90-160F-44D8-B2C7-1C3AB59D3B1B}" srcOrd="6" destOrd="0" presId="urn:microsoft.com/office/officeart/2005/8/layout/hProcess9"/>
    <dgm:cxn modelId="{413C4037-3742-4531-A24A-839D6E803F1B}" type="presParOf" srcId="{8C288B97-B04F-4FBD-8FEF-503AAC58A6D2}" destId="{F1B1B933-5D60-4921-BDD1-09322ABC1782}" srcOrd="7" destOrd="0" presId="urn:microsoft.com/office/officeart/2005/8/layout/hProcess9"/>
    <dgm:cxn modelId="{B4DA1820-A1DF-48FE-815E-0DE67DADC753}" type="presParOf" srcId="{8C288B97-B04F-4FBD-8FEF-503AAC58A6D2}" destId="{B1373428-9DF8-4E15-A2AA-D95903516E5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79005-D456-4876-92BC-89B1149B7F5D}">
      <dsp:nvSpPr>
        <dsp:cNvPr id="0" name=""/>
        <dsp:cNvSpPr/>
      </dsp:nvSpPr>
      <dsp:spPr>
        <a:xfrm>
          <a:off x="755512" y="0"/>
          <a:ext cx="8940418" cy="5187355"/>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7B5C91F-08AA-4D42-A870-AC44C381F746}">
      <dsp:nvSpPr>
        <dsp:cNvPr id="0" name=""/>
        <dsp:cNvSpPr/>
      </dsp:nvSpPr>
      <dsp:spPr>
        <a:xfrm>
          <a:off x="907" y="1556206"/>
          <a:ext cx="2019345" cy="207494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Connect With People</a:t>
          </a:r>
        </a:p>
      </dsp:txBody>
      <dsp:txXfrm>
        <a:off x="99483" y="1654782"/>
        <a:ext cx="1822193" cy="1877790"/>
      </dsp:txXfrm>
    </dsp:sp>
    <dsp:sp modelId="{A22E0F1F-A69C-4A10-B880-67EE539479C9}">
      <dsp:nvSpPr>
        <dsp:cNvPr id="0" name=""/>
        <dsp:cNvSpPr/>
      </dsp:nvSpPr>
      <dsp:spPr>
        <a:xfrm>
          <a:off x="2125151" y="1556206"/>
          <a:ext cx="2019345" cy="207494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Assess Church Health</a:t>
          </a:r>
        </a:p>
      </dsp:txBody>
      <dsp:txXfrm>
        <a:off x="2223727" y="1654782"/>
        <a:ext cx="1822193" cy="1877790"/>
      </dsp:txXfrm>
    </dsp:sp>
    <dsp:sp modelId="{FCEED55A-C8DB-451E-B78F-ED66E7A432C6}">
      <dsp:nvSpPr>
        <dsp:cNvPr id="0" name=""/>
        <dsp:cNvSpPr/>
      </dsp:nvSpPr>
      <dsp:spPr>
        <a:xfrm>
          <a:off x="4249396" y="1556206"/>
          <a:ext cx="2019345" cy="207494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Facilitate Action</a:t>
          </a:r>
        </a:p>
      </dsp:txBody>
      <dsp:txXfrm>
        <a:off x="4347972" y="1654782"/>
        <a:ext cx="1822193" cy="1877790"/>
      </dsp:txXfrm>
    </dsp:sp>
    <dsp:sp modelId="{B5DB4D90-160F-44D8-B2C7-1C3AB59D3B1B}">
      <dsp:nvSpPr>
        <dsp:cNvPr id="0" name=""/>
        <dsp:cNvSpPr/>
      </dsp:nvSpPr>
      <dsp:spPr>
        <a:xfrm>
          <a:off x="6373641" y="1556206"/>
          <a:ext cx="2019345" cy="207494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Lead Strategic Planning</a:t>
          </a:r>
        </a:p>
      </dsp:txBody>
      <dsp:txXfrm>
        <a:off x="6472217" y="1654782"/>
        <a:ext cx="1822193" cy="1877790"/>
      </dsp:txXfrm>
    </dsp:sp>
    <dsp:sp modelId="{B1373428-9DF8-4E15-A2AA-D95903516E5E}">
      <dsp:nvSpPr>
        <dsp:cNvPr id="0" name=""/>
        <dsp:cNvSpPr/>
      </dsp:nvSpPr>
      <dsp:spPr>
        <a:xfrm>
          <a:off x="8497886" y="1556206"/>
          <a:ext cx="2019345" cy="207494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Coach Search Committee</a:t>
          </a:r>
        </a:p>
      </dsp:txBody>
      <dsp:txXfrm>
        <a:off x="8596462" y="1654782"/>
        <a:ext cx="1822193" cy="18777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08752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36980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0556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50498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6266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39477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08624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94822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8477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31433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3/16/2025</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8211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3/16/2025</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13757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5101733-A021-44D6-BE4E-2D908CFF5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B3F9E-8EF7-4AB8-2604-385FBF106994}"/>
              </a:ext>
            </a:extLst>
          </p:cNvPr>
          <p:cNvSpPr>
            <a:spLocks noGrp="1"/>
          </p:cNvSpPr>
          <p:nvPr>
            <p:ph type="ctrTitle"/>
          </p:nvPr>
        </p:nvSpPr>
        <p:spPr>
          <a:xfrm>
            <a:off x="548640" y="952500"/>
            <a:ext cx="3528060" cy="3893582"/>
          </a:xfrm>
        </p:spPr>
        <p:txBody>
          <a:bodyPr>
            <a:normAutofit/>
          </a:bodyPr>
          <a:lstStyle/>
          <a:p>
            <a:r>
              <a:rPr lang="en-US" sz="3600" dirty="0"/>
              <a:t>MEFC Transition Plan</a:t>
            </a:r>
          </a:p>
        </p:txBody>
      </p:sp>
      <p:sp>
        <p:nvSpPr>
          <p:cNvPr id="3" name="Subtitle 2">
            <a:extLst>
              <a:ext uri="{FF2B5EF4-FFF2-40B4-BE49-F238E27FC236}">
                <a16:creationId xmlns:a16="http://schemas.microsoft.com/office/drawing/2014/main" id="{8368182E-648E-89F5-D509-E57B55471F2C}"/>
              </a:ext>
            </a:extLst>
          </p:cNvPr>
          <p:cNvSpPr>
            <a:spLocks noGrp="1"/>
          </p:cNvSpPr>
          <p:nvPr>
            <p:ph type="subTitle" idx="1"/>
          </p:nvPr>
        </p:nvSpPr>
        <p:spPr>
          <a:xfrm>
            <a:off x="643467" y="2142333"/>
            <a:ext cx="3509514" cy="541021"/>
          </a:xfrm>
        </p:spPr>
        <p:txBody>
          <a:bodyPr>
            <a:noAutofit/>
          </a:bodyPr>
          <a:lstStyle/>
          <a:p>
            <a:r>
              <a:rPr lang="en-US" dirty="0">
                <a:solidFill>
                  <a:schemeClr val="accent1"/>
                </a:solidFill>
                <a:latin typeface="+mj-lt"/>
                <a:ea typeface="+mj-ea"/>
                <a:cs typeface="+mj-cs"/>
              </a:rPr>
              <a:t>17 years of God’s Leading</a:t>
            </a:r>
          </a:p>
        </p:txBody>
      </p:sp>
      <p:cxnSp>
        <p:nvCxnSpPr>
          <p:cNvPr id="39" name="Straight Connector 38">
            <a:extLst>
              <a:ext uri="{FF2B5EF4-FFF2-40B4-BE49-F238E27FC236}">
                <a16:creationId xmlns:a16="http://schemas.microsoft.com/office/drawing/2014/main" id="{6F4598CC-172A-48F9-9A7C-3E3E635F6C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87A0454-7A54-450D-9B36-0C5378D020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group of people posing for a photo&#10;&#10;Description automatically generated">
            <a:extLst>
              <a:ext uri="{FF2B5EF4-FFF2-40B4-BE49-F238E27FC236}">
                <a16:creationId xmlns:a16="http://schemas.microsoft.com/office/drawing/2014/main" id="{82CF5A92-A5A7-68DA-D407-720AA66B4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683" y="882087"/>
            <a:ext cx="7837533" cy="5224240"/>
          </a:xfrm>
          <a:prstGeom prst="rect">
            <a:avLst/>
          </a:prstGeom>
        </p:spPr>
      </p:pic>
    </p:spTree>
    <p:extLst>
      <p:ext uri="{BB962C8B-B14F-4D97-AF65-F5344CB8AC3E}">
        <p14:creationId xmlns:p14="http://schemas.microsoft.com/office/powerpoint/2010/main" val="28017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4867-B2C2-0AED-527B-5241E6326A2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2586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A8CAE98F-93E0-466E-B310-16D4D8EC4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B2998-30A5-03E8-68A8-27B321DE60D1}"/>
              </a:ext>
            </a:extLst>
          </p:cNvPr>
          <p:cNvSpPr>
            <a:spLocks noGrp="1"/>
          </p:cNvSpPr>
          <p:nvPr>
            <p:ph type="title"/>
          </p:nvPr>
        </p:nvSpPr>
        <p:spPr>
          <a:xfrm>
            <a:off x="548640" y="952500"/>
            <a:ext cx="6195060" cy="3893582"/>
          </a:xfrm>
        </p:spPr>
        <p:txBody>
          <a:bodyPr vert="horz" lIns="91440" tIns="45720" rIns="91440" bIns="45720" rtlCol="0" anchor="t">
            <a:normAutofit/>
          </a:bodyPr>
          <a:lstStyle/>
          <a:p>
            <a:r>
              <a:rPr lang="en-US" sz="5400" dirty="0"/>
              <a:t>NEXT </a:t>
            </a:r>
            <a:br>
              <a:rPr lang="en-US" sz="5400" dirty="0"/>
            </a:br>
            <a:r>
              <a:rPr lang="en-US" sz="4000" dirty="0"/>
              <a:t>by </a:t>
            </a:r>
            <a:r>
              <a:rPr lang="en-US" sz="4000" dirty="0" err="1"/>
              <a:t>Vanderbloemen</a:t>
            </a:r>
            <a:r>
              <a:rPr lang="en-US" sz="4000" dirty="0"/>
              <a:t> and Bird</a:t>
            </a:r>
            <a:endParaRPr lang="en-US" sz="5400" dirty="0"/>
          </a:p>
        </p:txBody>
      </p:sp>
      <p:cxnSp>
        <p:nvCxnSpPr>
          <p:cNvPr id="1037" name="Straight Connector 1036">
            <a:extLst>
              <a:ext uri="{FF2B5EF4-FFF2-40B4-BE49-F238E27FC236}">
                <a16:creationId xmlns:a16="http://schemas.microsoft.com/office/drawing/2014/main" id="{6356756D-F21A-48D4-A0AC-96B0DEC17B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descr="Front Cover Preview Image - 1 of 12 - Next: Pastoral Succession That Works, Expanded and Updated">
            <a:extLst>
              <a:ext uri="{FF2B5EF4-FFF2-40B4-BE49-F238E27FC236}">
                <a16:creationId xmlns:a16="http://schemas.microsoft.com/office/drawing/2014/main" id="{C8C446BE-3454-7281-9BC2-74D4A8B507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869" b="4"/>
          <a:stretch/>
        </p:blipFill>
        <p:spPr bwMode="auto">
          <a:xfrm>
            <a:off x="7798724" y="726646"/>
            <a:ext cx="3749809" cy="5583049"/>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4503744B-1AFB-4A05-9F7B-3FF0FAB074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44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C465-9ADF-F3B4-4695-19CBAF869860}"/>
              </a:ext>
            </a:extLst>
          </p:cNvPr>
          <p:cNvSpPr>
            <a:spLocks noGrp="1"/>
          </p:cNvSpPr>
          <p:nvPr>
            <p:ph type="title"/>
          </p:nvPr>
        </p:nvSpPr>
        <p:spPr/>
        <p:txBody>
          <a:bodyPr/>
          <a:lstStyle/>
          <a:p>
            <a:r>
              <a:rPr lang="en-US" dirty="0"/>
              <a:t>Timeline – Up to Today</a:t>
            </a:r>
          </a:p>
        </p:txBody>
      </p:sp>
      <p:sp>
        <p:nvSpPr>
          <p:cNvPr id="10" name="TextBox 9">
            <a:extLst>
              <a:ext uri="{FF2B5EF4-FFF2-40B4-BE49-F238E27FC236}">
                <a16:creationId xmlns:a16="http://schemas.microsoft.com/office/drawing/2014/main" id="{CB24C1B1-DFE8-8105-9C02-937BB356CDD2}"/>
              </a:ext>
            </a:extLst>
          </p:cNvPr>
          <p:cNvSpPr txBox="1"/>
          <p:nvPr/>
        </p:nvSpPr>
        <p:spPr>
          <a:xfrm>
            <a:off x="276052" y="1456342"/>
            <a:ext cx="6094268" cy="5341847"/>
          </a:xfrm>
          <a:prstGeom prst="rect">
            <a:avLst/>
          </a:prstGeom>
          <a:noFill/>
        </p:spPr>
        <p:txBody>
          <a:bodyPr wrap="square">
            <a:spAutoFit/>
          </a:bodyPr>
          <a:lstStyle/>
          <a:p>
            <a:pPr marL="0" marR="0">
              <a:lnSpc>
                <a:spcPct val="107000"/>
              </a:lnSpc>
              <a:spcAft>
                <a:spcPts val="800"/>
              </a:spcAft>
            </a:pPr>
            <a:r>
              <a:rPr lang="en-US" sz="2300" b="1" kern="0" dirty="0">
                <a:effectLst/>
                <a:latin typeface="Aptos" panose="020B0004020202020204" pitchFamily="34" charset="0"/>
                <a:ea typeface="Aptos" panose="020B0004020202020204" pitchFamily="34" charset="0"/>
                <a:cs typeface="Aptos" panose="020B0004020202020204" pitchFamily="34" charset="0"/>
              </a:rPr>
              <a:t>Elders and Pastors (March `24 – August `24)</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Aft>
                <a:spcPts val="800"/>
              </a:spcAft>
              <a:buFont typeface="Arial" panose="020B0604020202020204" pitchFamily="34" charset="0"/>
              <a:buChar char="•"/>
            </a:pPr>
            <a:r>
              <a:rPr lang="en-US" sz="2300" kern="0" dirty="0">
                <a:effectLst/>
                <a:latin typeface="Aptos" panose="020B0004020202020204" pitchFamily="34" charset="0"/>
                <a:ea typeface="Aptos" panose="020B0004020202020204" pitchFamily="34" charset="0"/>
                <a:cs typeface="Aptos" panose="020B0004020202020204" pitchFamily="34" charset="0"/>
              </a:rPr>
              <a:t>Pastor Sam announced his retirement to the Elders (March 8, 2024)</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Aft>
                <a:spcPts val="800"/>
              </a:spcAft>
              <a:buFont typeface="Arial" panose="020B0604020202020204" pitchFamily="34" charset="0"/>
              <a:buChar char="•"/>
            </a:pPr>
            <a:r>
              <a:rPr lang="en-US" sz="2300" kern="0" dirty="0">
                <a:effectLst/>
                <a:latin typeface="Aptos" panose="020B0004020202020204" pitchFamily="34" charset="0"/>
                <a:ea typeface="Aptos" panose="020B0004020202020204" pitchFamily="34" charset="0"/>
                <a:cs typeface="Aptos" panose="020B0004020202020204" pitchFamily="34" charset="0"/>
              </a:rPr>
              <a:t>Reading </a:t>
            </a:r>
            <a:r>
              <a:rPr lang="en-US" sz="2300" b="1" i="1" kern="0" dirty="0">
                <a:effectLst/>
                <a:latin typeface="Aptos" panose="020B0004020202020204" pitchFamily="34" charset="0"/>
                <a:ea typeface="Aptos" panose="020B0004020202020204" pitchFamily="34" charset="0"/>
                <a:cs typeface="Aptos" panose="020B0004020202020204" pitchFamily="34" charset="0"/>
              </a:rPr>
              <a:t>Next </a:t>
            </a:r>
            <a:r>
              <a:rPr lang="en-US" sz="2300" kern="0" dirty="0">
                <a:effectLst/>
                <a:latin typeface="Aptos" panose="020B0004020202020204" pitchFamily="34" charset="0"/>
                <a:ea typeface="Aptos" panose="020B0004020202020204" pitchFamily="34" charset="0"/>
                <a:cs typeface="Aptos" panose="020B0004020202020204" pitchFamily="34" charset="0"/>
              </a:rPr>
              <a:t>on Succession Planning</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Aft>
                <a:spcPts val="800"/>
              </a:spcAft>
              <a:buFont typeface="Arial" panose="020B0604020202020204" pitchFamily="34" charset="0"/>
              <a:buChar char="•"/>
            </a:pPr>
            <a:r>
              <a:rPr lang="en-US" sz="2300" kern="0" dirty="0">
                <a:effectLst/>
                <a:latin typeface="Aptos" panose="020B0004020202020204" pitchFamily="34" charset="0"/>
                <a:ea typeface="Aptos" panose="020B0004020202020204" pitchFamily="34" charset="0"/>
                <a:cs typeface="Aptos" panose="020B0004020202020204" pitchFamily="34" charset="0"/>
              </a:rPr>
              <a:t>Prayer Sheet developed</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Aft>
                <a:spcPts val="800"/>
              </a:spcAft>
              <a:buFont typeface="Arial" panose="020B0604020202020204" pitchFamily="34" charset="0"/>
              <a:buChar char="•"/>
            </a:pPr>
            <a:r>
              <a:rPr lang="en-US" sz="2300" kern="0" dirty="0">
                <a:effectLst/>
                <a:latin typeface="Aptos" panose="020B0004020202020204" pitchFamily="34" charset="0"/>
                <a:ea typeface="Aptos" panose="020B0004020202020204" pitchFamily="34" charset="0"/>
                <a:cs typeface="Aptos" panose="020B0004020202020204" pitchFamily="34" charset="0"/>
              </a:rPr>
              <a:t>Overall positive transition with Pastor Chris Helding – Chemistry Staffing (recruiter), etc.</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2300" b="1" kern="0" dirty="0">
                <a:latin typeface="Aptos" panose="020B0004020202020204" pitchFamily="34" charset="0"/>
                <a:ea typeface="Aptos" panose="020B0004020202020204" pitchFamily="34" charset="0"/>
                <a:cs typeface="Aptos" panose="020B0004020202020204" pitchFamily="34" charset="0"/>
              </a:rPr>
              <a:t>Senior Pastor’s Final Year (Sept `24 – August `25)</a:t>
            </a:r>
            <a:endParaRPr lang="en-US" sz="23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300" kern="0" dirty="0">
                <a:latin typeface="Aptos" panose="020B0004020202020204" pitchFamily="34" charset="0"/>
                <a:ea typeface="Aptos" panose="020B0004020202020204" pitchFamily="34" charset="0"/>
                <a:cs typeface="Aptos" panose="020B0004020202020204" pitchFamily="34" charset="0"/>
              </a:rPr>
              <a:t>Pastor Sam creates a retirement plan letter (complete)</a:t>
            </a:r>
            <a:endParaRPr lang="en-US" sz="23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ABB1EEF-1A69-E46D-DEB7-E7B15845D2F3}"/>
              </a:ext>
            </a:extLst>
          </p:cNvPr>
          <p:cNvSpPr txBox="1"/>
          <p:nvPr/>
        </p:nvSpPr>
        <p:spPr>
          <a:xfrm>
            <a:off x="6370320" y="1867434"/>
            <a:ext cx="5620008" cy="4276684"/>
          </a:xfrm>
          <a:prstGeom prst="rect">
            <a:avLst/>
          </a:prstGeom>
          <a:noFill/>
        </p:spPr>
        <p:txBody>
          <a:bodyPr wrap="square">
            <a:spAutoFit/>
          </a:bodyPr>
          <a:lstStyle/>
          <a:p>
            <a:pPr marL="342900" marR="0" lvl="0" indent="-342900">
              <a:lnSpc>
                <a:spcPct val="107000"/>
              </a:lnSpc>
              <a:spcAft>
                <a:spcPts val="800"/>
              </a:spcAft>
              <a:buFont typeface="Arial" panose="020B0604020202020204" pitchFamily="34" charset="0"/>
              <a:buChar char="•"/>
              <a:tabLst>
                <a:tab pos="457200" algn="l"/>
              </a:tabLst>
            </a:pPr>
            <a:r>
              <a:rPr lang="en-US" sz="2300" kern="0" dirty="0">
                <a:effectLst/>
                <a:latin typeface="Aptos" panose="020B0004020202020204" pitchFamily="34" charset="0"/>
                <a:ea typeface="Aptos" panose="020B0004020202020204" pitchFamily="34" charset="0"/>
                <a:cs typeface="Aptos" panose="020B0004020202020204" pitchFamily="34" charset="0"/>
              </a:rPr>
              <a:t>Elders create a succession plan (Fall 2024)</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tabLst>
                <a:tab pos="914400" algn="l"/>
              </a:tabLst>
            </a:pPr>
            <a:r>
              <a:rPr lang="en-US" sz="2300" kern="0" dirty="0">
                <a:effectLst/>
                <a:latin typeface="Aptos" panose="020B0004020202020204" pitchFamily="34" charset="0"/>
                <a:ea typeface="Aptos" panose="020B0004020202020204" pitchFamily="34" charset="0"/>
                <a:cs typeface="Aptos" panose="020B0004020202020204" pitchFamily="34" charset="0"/>
              </a:rPr>
              <a:t>Discussions with Interim Pastor Ministries (IPM)</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tabLst>
                <a:tab pos="914400" algn="l"/>
              </a:tabLst>
            </a:pPr>
            <a:r>
              <a:rPr lang="en-US" sz="2300" kern="0" dirty="0">
                <a:effectLst/>
                <a:latin typeface="Aptos" panose="020B0004020202020204" pitchFamily="34" charset="0"/>
                <a:ea typeface="Aptos" panose="020B0004020202020204" pitchFamily="34" charset="0"/>
                <a:cs typeface="Aptos" panose="020B0004020202020204" pitchFamily="34" charset="0"/>
              </a:rPr>
              <a:t>Discussions with Chemistry Staffing</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300" kern="0" dirty="0">
                <a:effectLst/>
                <a:latin typeface="Aptos" panose="020B0004020202020204" pitchFamily="34" charset="0"/>
                <a:ea typeface="Aptos" panose="020B0004020202020204" pitchFamily="34" charset="0"/>
                <a:cs typeface="Aptos" panose="020B0004020202020204" pitchFamily="34" charset="0"/>
              </a:rPr>
              <a:t>Senior Pastor’s letter is sent out to the congregation (January `25)</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300" kern="0" dirty="0">
                <a:effectLst/>
                <a:latin typeface="Aptos" panose="020B0004020202020204" pitchFamily="34" charset="0"/>
                <a:ea typeface="Aptos" panose="020B0004020202020204" pitchFamily="34" charset="0"/>
                <a:cs typeface="Aptos" panose="020B0004020202020204" pitchFamily="34" charset="0"/>
              </a:rPr>
              <a:t>Elder’s share succession plan document with congregation (January `25)</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626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E96B-1606-FD05-C9BC-4C9BC347510B}"/>
              </a:ext>
            </a:extLst>
          </p:cNvPr>
          <p:cNvSpPr>
            <a:spLocks noGrp="1"/>
          </p:cNvSpPr>
          <p:nvPr>
            <p:ph type="title"/>
          </p:nvPr>
        </p:nvSpPr>
        <p:spPr/>
        <p:txBody>
          <a:bodyPr/>
          <a:lstStyle/>
          <a:p>
            <a:r>
              <a:rPr lang="en-US" dirty="0"/>
              <a:t>Timeline – Going Forward</a:t>
            </a:r>
          </a:p>
        </p:txBody>
      </p:sp>
      <p:sp>
        <p:nvSpPr>
          <p:cNvPr id="6" name="TextBox 5">
            <a:extLst>
              <a:ext uri="{FF2B5EF4-FFF2-40B4-BE49-F238E27FC236}">
                <a16:creationId xmlns:a16="http://schemas.microsoft.com/office/drawing/2014/main" id="{B14BB822-8488-4F6D-4527-C24B3536A784}"/>
              </a:ext>
            </a:extLst>
          </p:cNvPr>
          <p:cNvSpPr txBox="1"/>
          <p:nvPr/>
        </p:nvSpPr>
        <p:spPr>
          <a:xfrm>
            <a:off x="177379" y="1419132"/>
            <a:ext cx="6096000" cy="5860130"/>
          </a:xfrm>
          <a:prstGeom prst="rect">
            <a:avLst/>
          </a:prstGeom>
          <a:noFill/>
        </p:spPr>
        <p:txBody>
          <a:bodyPr wrap="square">
            <a:spAutoFit/>
          </a:bodyPr>
          <a:lstStyle/>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Engage services of IPM in advance of Senior Pastor’s departure (April `25)</a:t>
            </a:r>
          </a:p>
          <a:p>
            <a:pPr marL="342900" marR="0" lvl="0" indent="-342900">
              <a:lnSpc>
                <a:spcPct val="107000"/>
              </a:lnSpc>
              <a:spcAft>
                <a:spcPts val="800"/>
              </a:spcAft>
              <a:buFont typeface="Arial" panose="020B0604020202020204" pitchFamily="34" charset="0"/>
              <a:buChar char="•"/>
              <a:tabLst>
                <a:tab pos="457200" algn="l"/>
              </a:tabLst>
            </a:pPr>
            <a:r>
              <a:rPr lang="en-US" sz="2200" kern="0" dirty="0">
                <a:latin typeface="Aptos" panose="020B0004020202020204" pitchFamily="34" charset="0"/>
                <a:ea typeface="Aptos" panose="020B0004020202020204" pitchFamily="34" charset="0"/>
                <a:cs typeface="Times New Roman" panose="02020603050405020304" pitchFamily="18" charset="0"/>
              </a:rPr>
              <a:t>Call and elect Search Committee (April `25)</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Interim Pastor Introduction Weekend (June/July `25)</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Celebrate Pastor Sam and Andrea’s Service and Retirement Plans (late Spring `25)</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Pastor Sam vacates parsonage (August`25)</a:t>
            </a:r>
          </a:p>
          <a:p>
            <a:pPr marR="0" lvl="0">
              <a:lnSpc>
                <a:spcPct val="107000"/>
              </a:lnSpc>
              <a:tabLst>
                <a:tab pos="457200" algn="l"/>
              </a:tabLst>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200" b="1" kern="0" dirty="0">
                <a:effectLst/>
                <a:latin typeface="Aptos" panose="020B0004020202020204" pitchFamily="34" charset="0"/>
                <a:ea typeface="Aptos" panose="020B0004020202020204" pitchFamily="34" charset="0"/>
                <a:cs typeface="Aptos" panose="020B0004020202020204" pitchFamily="34" charset="0"/>
              </a:rPr>
              <a:t>Transition Year (Sept `25 – August `26)</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Interim Pastor works with Elders, pastors, and the congregation for health assessment and vision (Fall `25)</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endParaRPr lang="en-US" sz="2200" dirty="0"/>
          </a:p>
        </p:txBody>
      </p:sp>
      <p:sp>
        <p:nvSpPr>
          <p:cNvPr id="7" name="TextBox 6">
            <a:extLst>
              <a:ext uri="{FF2B5EF4-FFF2-40B4-BE49-F238E27FC236}">
                <a16:creationId xmlns:a16="http://schemas.microsoft.com/office/drawing/2014/main" id="{E4782B55-0DCE-CC7A-2AAD-91CF8E14288F}"/>
              </a:ext>
            </a:extLst>
          </p:cNvPr>
          <p:cNvSpPr txBox="1"/>
          <p:nvPr/>
        </p:nvSpPr>
        <p:spPr>
          <a:xfrm>
            <a:off x="6174316" y="804580"/>
            <a:ext cx="5741242" cy="5559984"/>
          </a:xfrm>
          <a:prstGeom prst="rect">
            <a:avLst/>
          </a:prstGeom>
          <a:noFill/>
        </p:spPr>
        <p:txBody>
          <a:bodyPr wrap="square">
            <a:spAutoFit/>
          </a:bodyPr>
          <a:lstStyle/>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Senior Pastor search committee (by MEFC constitution) is formed (by year end `25)</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Search committee and interim pastor will develop candidate search criteria and then engage with Chemistry Staffing  (January `26)</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Chemistry Staffing presents 2 – 3 candidates for consideration (approximately 3 - 5 months after beginning the search)</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Candidate Weekend for potential new Senior Pastor (late Spring `26)</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200" kern="0" dirty="0">
                <a:effectLst/>
                <a:latin typeface="Aptos" panose="020B0004020202020204" pitchFamily="34" charset="0"/>
                <a:ea typeface="Aptos" panose="020B0004020202020204" pitchFamily="34" charset="0"/>
                <a:cs typeface="Aptos" panose="020B0004020202020204" pitchFamily="34" charset="0"/>
              </a:rPr>
              <a:t>New Senior Pastor moves to Montvale (Summer `26)</a:t>
            </a:r>
            <a:endParaRPr lang="en-US" sz="2200" dirty="0"/>
          </a:p>
        </p:txBody>
      </p:sp>
    </p:spTree>
    <p:extLst>
      <p:ext uri="{BB962C8B-B14F-4D97-AF65-F5344CB8AC3E}">
        <p14:creationId xmlns:p14="http://schemas.microsoft.com/office/powerpoint/2010/main" val="36031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D475-2994-4D03-B612-B0EDAC249895}"/>
              </a:ext>
            </a:extLst>
          </p:cNvPr>
          <p:cNvSpPr>
            <a:spLocks noGrp="1"/>
          </p:cNvSpPr>
          <p:nvPr>
            <p:ph type="title"/>
          </p:nvPr>
        </p:nvSpPr>
        <p:spPr>
          <a:xfrm>
            <a:off x="944879" y="899798"/>
            <a:ext cx="10995659" cy="1077849"/>
          </a:xfrm>
        </p:spPr>
        <p:txBody>
          <a:bodyPr/>
          <a:lstStyle/>
          <a:p>
            <a:r>
              <a:rPr lang="en-US" dirty="0"/>
              <a:t>Why an Interim Pastor?</a:t>
            </a:r>
          </a:p>
        </p:txBody>
      </p:sp>
      <p:sp>
        <p:nvSpPr>
          <p:cNvPr id="6" name="TextBox 5">
            <a:extLst>
              <a:ext uri="{FF2B5EF4-FFF2-40B4-BE49-F238E27FC236}">
                <a16:creationId xmlns:a16="http://schemas.microsoft.com/office/drawing/2014/main" id="{CE1E1CC9-F82C-14AA-EB4C-B796268979D4}"/>
              </a:ext>
            </a:extLst>
          </p:cNvPr>
          <p:cNvSpPr txBox="1"/>
          <p:nvPr/>
        </p:nvSpPr>
        <p:spPr>
          <a:xfrm>
            <a:off x="1290319" y="1748101"/>
            <a:ext cx="9042401" cy="1200713"/>
          </a:xfrm>
          <a:prstGeom prst="rect">
            <a:avLst/>
          </a:prstGeom>
          <a:noFill/>
        </p:spPr>
        <p:txBody>
          <a:bodyPr wrap="square">
            <a:spAutoFit/>
          </a:bodyPr>
          <a:lstStyle/>
          <a:p>
            <a:pPr marL="854075" marR="0" lvl="0" indent="-854075">
              <a:lnSpc>
                <a:spcPct val="107000"/>
              </a:lnSpc>
              <a:tabLst>
                <a:tab pos="690563" algn="l"/>
              </a:tabLs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Time: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An interim pastor allows time to find the right man of God to lead us at Montvale.</a:t>
            </a:r>
          </a:p>
          <a:p>
            <a:pPr marL="342900" marR="0" lvl="0" indent="-342900">
              <a:lnSpc>
                <a:spcPct val="107000"/>
              </a:lnSpc>
              <a:tabLst>
                <a:tab pos="457200" algn="l"/>
              </a:tabLs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E48C45A-080C-7F53-1832-EF21BB58C65D}"/>
              </a:ext>
            </a:extLst>
          </p:cNvPr>
          <p:cNvSpPr txBox="1"/>
          <p:nvPr/>
        </p:nvSpPr>
        <p:spPr>
          <a:xfrm>
            <a:off x="1290319" y="2732465"/>
            <a:ext cx="9272300" cy="1264320"/>
          </a:xfrm>
          <a:prstGeom prst="rect">
            <a:avLst/>
          </a:prstGeom>
          <a:noFill/>
        </p:spPr>
        <p:txBody>
          <a:bodyPr wrap="square" rtlCol="0">
            <a:spAutoFit/>
          </a:bodyPr>
          <a:lstStyle/>
          <a:p>
            <a:pPr marL="1311275" marR="0" lvl="0" indent="-1311275">
              <a:lnSpc>
                <a:spcPct val="107000"/>
              </a:lnSpc>
              <a:tabLst>
                <a:tab pos="457200" algn="l"/>
              </a:tabLs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Stability: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An interim pastor does everything that Pastor Sam does today, not only filling the pulpit on Sundays, but allowing the staff to continue to do their jobs well.</a:t>
            </a:r>
          </a:p>
        </p:txBody>
      </p:sp>
      <p:sp>
        <p:nvSpPr>
          <p:cNvPr id="8" name="TextBox 7">
            <a:extLst>
              <a:ext uri="{FF2B5EF4-FFF2-40B4-BE49-F238E27FC236}">
                <a16:creationId xmlns:a16="http://schemas.microsoft.com/office/drawing/2014/main" id="{1407FED2-FA7E-5CB7-7419-E21795229029}"/>
              </a:ext>
            </a:extLst>
          </p:cNvPr>
          <p:cNvSpPr txBox="1"/>
          <p:nvPr/>
        </p:nvSpPr>
        <p:spPr>
          <a:xfrm>
            <a:off x="1290319" y="3996785"/>
            <a:ext cx="9272300" cy="2054665"/>
          </a:xfrm>
          <a:prstGeom prst="rect">
            <a:avLst/>
          </a:prstGeom>
          <a:noFill/>
        </p:spPr>
        <p:txBody>
          <a:bodyPr wrap="square" rtlCol="0">
            <a:spAutoFit/>
          </a:bodyPr>
          <a:lstStyle/>
          <a:p>
            <a:pPr marL="1482725" marR="0" lvl="0" indent="-1482725">
              <a:lnSpc>
                <a:spcPct val="107000"/>
              </a:lnSpc>
              <a:spcAft>
                <a:spcPts val="800"/>
              </a:spcAft>
              <a:tabLst>
                <a:tab pos="457200" algn="l"/>
              </a:tabLs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Direction: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interim can help us assess our current ministry and help develop where Montvale should head in the coming years. Also assists the Search Committee in defining the qualities needed for our Next Senior Pastor.  This is done through your input! </a:t>
            </a:r>
          </a:p>
        </p:txBody>
      </p:sp>
    </p:spTree>
    <p:extLst>
      <p:ext uri="{BB962C8B-B14F-4D97-AF65-F5344CB8AC3E}">
        <p14:creationId xmlns:p14="http://schemas.microsoft.com/office/powerpoint/2010/main" val="295665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6081-2E7A-F05D-0DA5-309BE864C0AD}"/>
              </a:ext>
            </a:extLst>
          </p:cNvPr>
          <p:cNvSpPr>
            <a:spLocks noGrp="1"/>
          </p:cNvSpPr>
          <p:nvPr>
            <p:ph type="title"/>
          </p:nvPr>
        </p:nvSpPr>
        <p:spPr/>
        <p:txBody>
          <a:bodyPr/>
          <a:lstStyle/>
          <a:p>
            <a:r>
              <a:rPr lang="en-US" dirty="0"/>
              <a:t>Brief Explanation about the Interim Pastor (IP)</a:t>
            </a:r>
          </a:p>
        </p:txBody>
      </p:sp>
      <p:sp>
        <p:nvSpPr>
          <p:cNvPr id="4" name="TextBox 3">
            <a:extLst>
              <a:ext uri="{FF2B5EF4-FFF2-40B4-BE49-F238E27FC236}">
                <a16:creationId xmlns:a16="http://schemas.microsoft.com/office/drawing/2014/main" id="{1B9C9879-1728-500A-E1D7-E7D16DB3CCC3}"/>
              </a:ext>
            </a:extLst>
          </p:cNvPr>
          <p:cNvSpPr txBox="1"/>
          <p:nvPr/>
        </p:nvSpPr>
        <p:spPr>
          <a:xfrm>
            <a:off x="792480" y="1788160"/>
            <a:ext cx="10751818" cy="674928"/>
          </a:xfrm>
          <a:prstGeom prst="rect">
            <a:avLst/>
          </a:prstGeom>
          <a:noFill/>
        </p:spPr>
        <p:txBody>
          <a:bodyPr wrap="square" rtlCol="0">
            <a:spAutoFit/>
          </a:bodyPr>
          <a:lstStyle/>
          <a:p>
            <a:pPr marL="284163" marR="0" lvl="0" indent="-284163">
              <a:lnSpc>
                <a:spcPct val="107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The interim is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NOT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available to become the new Senior Pastor.  The average age is 63 and these men are specifically trained, and receive ongoing coaching in how to lead a church through this interim period.</a:t>
            </a:r>
          </a:p>
        </p:txBody>
      </p:sp>
      <p:sp>
        <p:nvSpPr>
          <p:cNvPr id="6" name="TextBox 5">
            <a:extLst>
              <a:ext uri="{FF2B5EF4-FFF2-40B4-BE49-F238E27FC236}">
                <a16:creationId xmlns:a16="http://schemas.microsoft.com/office/drawing/2014/main" id="{A7517252-0F84-22E6-0ACE-DDEEF223E838}"/>
              </a:ext>
            </a:extLst>
          </p:cNvPr>
          <p:cNvSpPr txBox="1"/>
          <p:nvPr/>
        </p:nvSpPr>
        <p:spPr>
          <a:xfrm>
            <a:off x="792480" y="2660804"/>
            <a:ext cx="10751818" cy="674928"/>
          </a:xfrm>
          <a:prstGeom prst="rect">
            <a:avLst/>
          </a:prstGeom>
          <a:noFill/>
        </p:spPr>
        <p:txBody>
          <a:bodyPr wrap="square" rtlCol="0">
            <a:spAutoFit/>
          </a:bodyPr>
          <a:lstStyle/>
          <a:p>
            <a:pPr marL="284163" marR="0" lvl="0" indent="-284163">
              <a:lnSpc>
                <a:spcPct val="107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The interim is contracted for 3 months initially with IPM (not us), then on a month-by-month basis afterwards to avoid any conflict with timing for the hiring of the New Senior Pastor.</a:t>
            </a:r>
          </a:p>
        </p:txBody>
      </p:sp>
      <p:sp>
        <p:nvSpPr>
          <p:cNvPr id="7" name="TextBox 6">
            <a:extLst>
              <a:ext uri="{FF2B5EF4-FFF2-40B4-BE49-F238E27FC236}">
                <a16:creationId xmlns:a16="http://schemas.microsoft.com/office/drawing/2014/main" id="{35E5A8BE-6431-421F-000A-FDFA48FFC9B7}"/>
              </a:ext>
            </a:extLst>
          </p:cNvPr>
          <p:cNvSpPr txBox="1"/>
          <p:nvPr/>
        </p:nvSpPr>
        <p:spPr>
          <a:xfrm>
            <a:off x="803908" y="3522269"/>
            <a:ext cx="10485120" cy="674928"/>
          </a:xfrm>
          <a:prstGeom prst="rect">
            <a:avLst/>
          </a:prstGeom>
          <a:noFill/>
        </p:spPr>
        <p:txBody>
          <a:bodyPr wrap="square" rtlCol="0">
            <a:spAutoFit/>
          </a:bodyPr>
          <a:lstStyle/>
          <a:p>
            <a:pPr marL="284163" marR="0" lvl="0" indent="-284163">
              <a:lnSpc>
                <a:spcPct val="107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IPM is funded by the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current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compensation package for Pastor Sam.  There are only some incidental initial upfront costs for IPM to identify the proper fit with MEFC.</a:t>
            </a:r>
          </a:p>
        </p:txBody>
      </p:sp>
      <p:sp>
        <p:nvSpPr>
          <p:cNvPr id="8" name="TextBox 7">
            <a:extLst>
              <a:ext uri="{FF2B5EF4-FFF2-40B4-BE49-F238E27FC236}">
                <a16:creationId xmlns:a16="http://schemas.microsoft.com/office/drawing/2014/main" id="{E02C23EA-2186-5ACA-82E8-4AE5007622CD}"/>
              </a:ext>
            </a:extLst>
          </p:cNvPr>
          <p:cNvSpPr txBox="1"/>
          <p:nvPr/>
        </p:nvSpPr>
        <p:spPr>
          <a:xfrm>
            <a:off x="803908" y="4434032"/>
            <a:ext cx="10485120" cy="674928"/>
          </a:xfrm>
          <a:prstGeom prst="rect">
            <a:avLst/>
          </a:prstGeom>
          <a:noFill/>
        </p:spPr>
        <p:txBody>
          <a:bodyPr wrap="square" rtlCol="0">
            <a:spAutoFit/>
          </a:bodyPr>
          <a:lstStyle/>
          <a:p>
            <a:pPr marL="284163" marR="0" lvl="0" indent="-284163">
              <a:lnSpc>
                <a:spcPct val="107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We work with IPM to select the interim pastor.  Like our other pastoral hires, the potential interim comes for a introduction weekend before any final decisions by the Elders. </a:t>
            </a:r>
          </a:p>
        </p:txBody>
      </p:sp>
      <p:sp>
        <p:nvSpPr>
          <p:cNvPr id="9" name="TextBox 8">
            <a:extLst>
              <a:ext uri="{FF2B5EF4-FFF2-40B4-BE49-F238E27FC236}">
                <a16:creationId xmlns:a16="http://schemas.microsoft.com/office/drawing/2014/main" id="{44EA7808-1ABF-9FAE-A3A5-B9CCEA7D78F2}"/>
              </a:ext>
            </a:extLst>
          </p:cNvPr>
          <p:cNvSpPr txBox="1"/>
          <p:nvPr/>
        </p:nvSpPr>
        <p:spPr>
          <a:xfrm>
            <a:off x="803908" y="5327110"/>
            <a:ext cx="10485120" cy="674928"/>
          </a:xfrm>
          <a:prstGeom prst="rect">
            <a:avLst/>
          </a:prstGeom>
          <a:noFill/>
        </p:spPr>
        <p:txBody>
          <a:bodyPr wrap="square" rtlCol="0">
            <a:spAutoFit/>
          </a:bodyPr>
          <a:lstStyle/>
          <a:p>
            <a:pPr marL="284163" marR="0" lvl="0" indent="-284163">
              <a:lnSpc>
                <a:spcPct val="107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  Even once the interim is in place, we can work with IPM if we feel the fit is not right.  While extremely uncommon, it does provide greater flexibility.</a:t>
            </a:r>
          </a:p>
        </p:txBody>
      </p:sp>
    </p:spTree>
    <p:extLst>
      <p:ext uri="{BB962C8B-B14F-4D97-AF65-F5344CB8AC3E}">
        <p14:creationId xmlns:p14="http://schemas.microsoft.com/office/powerpoint/2010/main" val="10006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ABC5-BFED-4620-9954-7070C7309DBE}"/>
              </a:ext>
            </a:extLst>
          </p:cNvPr>
          <p:cNvSpPr>
            <a:spLocks noGrp="1"/>
          </p:cNvSpPr>
          <p:nvPr>
            <p:ph type="title"/>
          </p:nvPr>
        </p:nvSpPr>
        <p:spPr>
          <a:xfrm>
            <a:off x="548639" y="950977"/>
            <a:ext cx="10995659" cy="735584"/>
          </a:xfrm>
        </p:spPr>
        <p:txBody>
          <a:bodyPr/>
          <a:lstStyle/>
          <a:p>
            <a:r>
              <a:rPr lang="en-US" dirty="0"/>
              <a:t>5 Key Steps During the Interim Pastoral Stage</a:t>
            </a:r>
          </a:p>
        </p:txBody>
      </p:sp>
      <p:graphicFrame>
        <p:nvGraphicFramePr>
          <p:cNvPr id="3" name="Diagram 2">
            <a:extLst>
              <a:ext uri="{FF2B5EF4-FFF2-40B4-BE49-F238E27FC236}">
                <a16:creationId xmlns:a16="http://schemas.microsoft.com/office/drawing/2014/main" id="{E93DB8ED-AE42-2EC4-58FE-D8223CEB7A0B}"/>
              </a:ext>
            </a:extLst>
          </p:cNvPr>
          <p:cNvGraphicFramePr/>
          <p:nvPr>
            <p:extLst>
              <p:ext uri="{D42A27DB-BD31-4B8C-83A1-F6EECF244321}">
                <p14:modId xmlns:p14="http://schemas.microsoft.com/office/powerpoint/2010/main" val="3880515721"/>
              </p:ext>
            </p:extLst>
          </p:nvPr>
        </p:nvGraphicFramePr>
        <p:xfrm>
          <a:off x="647702" y="1091186"/>
          <a:ext cx="10518139" cy="518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91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BB8F5-0EEA-3323-0E8D-7EE674D4F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33FF-059E-0E1D-D64D-2F4658AD1DEA}"/>
              </a:ext>
            </a:extLst>
          </p:cNvPr>
          <p:cNvSpPr>
            <a:spLocks noGrp="1"/>
          </p:cNvSpPr>
          <p:nvPr>
            <p:ph type="title"/>
          </p:nvPr>
        </p:nvSpPr>
        <p:spPr/>
        <p:txBody>
          <a:bodyPr/>
          <a:lstStyle/>
          <a:p>
            <a:r>
              <a:rPr lang="en-US" dirty="0"/>
              <a:t>Why Do We Need a Search Firm?</a:t>
            </a:r>
          </a:p>
        </p:txBody>
      </p:sp>
      <p:sp>
        <p:nvSpPr>
          <p:cNvPr id="4" name="TextBox 3">
            <a:extLst>
              <a:ext uri="{FF2B5EF4-FFF2-40B4-BE49-F238E27FC236}">
                <a16:creationId xmlns:a16="http://schemas.microsoft.com/office/drawing/2014/main" id="{DF9207EE-92E1-F608-7287-31E2E9B94909}"/>
              </a:ext>
            </a:extLst>
          </p:cNvPr>
          <p:cNvSpPr txBox="1"/>
          <p:nvPr/>
        </p:nvSpPr>
        <p:spPr>
          <a:xfrm>
            <a:off x="792480" y="1685686"/>
            <a:ext cx="10751818" cy="971292"/>
          </a:xfrm>
          <a:prstGeom prst="rect">
            <a:avLst/>
          </a:prstGeom>
          <a:noFill/>
        </p:spPr>
        <p:txBody>
          <a:bodyPr wrap="square" rtlCol="0">
            <a:spAutoFit/>
          </a:bodyPr>
          <a:lstStyle/>
          <a:p>
            <a:pPr marR="0" lvl="0">
              <a:lnSpc>
                <a:spcPct val="107000"/>
              </a:lnSpc>
              <a:spcAft>
                <a:spcPts val="800"/>
              </a:spcAft>
            </a:pPr>
            <a:r>
              <a:rPr lang="en-US" b="1" kern="100" dirty="0">
                <a:latin typeface="Aptos" panose="020B0004020202020204" pitchFamily="34" charset="0"/>
                <a:ea typeface="Aptos" panose="020B0004020202020204" pitchFamily="34" charset="0"/>
                <a:cs typeface="Times New Roman" panose="02020603050405020304" pitchFamily="18" charset="0"/>
              </a:rPr>
              <a:t>Broader Reach</a:t>
            </a:r>
            <a:r>
              <a:rPr lang="en-US" kern="100" dirty="0">
                <a:latin typeface="Aptos" panose="020B0004020202020204" pitchFamily="34" charset="0"/>
                <a:ea typeface="Aptos" panose="020B0004020202020204" pitchFamily="34" charset="0"/>
                <a:cs typeface="Times New Roman" panose="02020603050405020304" pitchFamily="18" charset="0"/>
              </a:rPr>
              <a:t>:  Search firms have extensive networks within the pastoral community, allowing them to identify potential candidates that a church might not find on their own.  Pastors seeking new opportunities connect with these firms.</a:t>
            </a:r>
          </a:p>
        </p:txBody>
      </p:sp>
      <p:sp>
        <p:nvSpPr>
          <p:cNvPr id="6" name="TextBox 5">
            <a:extLst>
              <a:ext uri="{FF2B5EF4-FFF2-40B4-BE49-F238E27FC236}">
                <a16:creationId xmlns:a16="http://schemas.microsoft.com/office/drawing/2014/main" id="{005C8FB9-660A-1CAF-B7AB-82747894E50B}"/>
              </a:ext>
            </a:extLst>
          </p:cNvPr>
          <p:cNvSpPr txBox="1"/>
          <p:nvPr/>
        </p:nvSpPr>
        <p:spPr>
          <a:xfrm>
            <a:off x="792480" y="2656978"/>
            <a:ext cx="10751818" cy="646331"/>
          </a:xfrm>
          <a:prstGeom prst="rect">
            <a:avLst/>
          </a:prstGeom>
          <a:noFill/>
        </p:spPr>
        <p:txBody>
          <a:bodyPr wrap="square" rtlCol="0">
            <a:spAutoFit/>
          </a:bodyPr>
          <a:lstStyle/>
          <a:p>
            <a:pPr marR="0" lvl="0">
              <a:spcAft>
                <a:spcPts val="600"/>
              </a:spcAft>
            </a:pPr>
            <a:r>
              <a:rPr lang="en-US" b="1" dirty="0">
                <a:solidFill>
                  <a:srgbClr val="001D35"/>
                </a:solidFill>
                <a:latin typeface="Aptos" panose="020B0004020202020204" pitchFamily="34" charset="0"/>
                <a:ea typeface="Times New Roman" panose="02020603050405020304" pitchFamily="18" charset="0"/>
              </a:rPr>
              <a:t>Expertise in assessment: </a:t>
            </a:r>
            <a:r>
              <a:rPr lang="en-US" spc="10" dirty="0">
                <a:solidFill>
                  <a:srgbClr val="001D35"/>
                </a:solidFill>
                <a:latin typeface="Aptos" panose="020B0004020202020204" pitchFamily="34" charset="0"/>
                <a:ea typeface="Times New Roman" panose="02020603050405020304" pitchFamily="18" charset="0"/>
              </a:rPr>
              <a:t>Pastoral search companies are skilled in evaluating candidates' theological beliefs, leadership style, and compatibility with the church culture, going beyond just reviewing resumes.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AAE2F2D-A2EC-0F07-A9F5-72BDE54BD47F}"/>
              </a:ext>
            </a:extLst>
          </p:cNvPr>
          <p:cNvSpPr txBox="1"/>
          <p:nvPr/>
        </p:nvSpPr>
        <p:spPr>
          <a:xfrm>
            <a:off x="803908" y="3420669"/>
            <a:ext cx="10485120" cy="674928"/>
          </a:xfrm>
          <a:prstGeom prst="rect">
            <a:avLst/>
          </a:prstGeom>
          <a:noFill/>
        </p:spPr>
        <p:txBody>
          <a:bodyPr wrap="square" rtlCol="0">
            <a:spAutoFit/>
          </a:bodyPr>
          <a:lstStyle/>
          <a:p>
            <a:pPr marR="0" lvl="0">
              <a:lnSpc>
                <a:spcPct val="107000"/>
              </a:lnSpc>
              <a:spcAft>
                <a:spcPts val="800"/>
              </a:spcAft>
              <a:tabLst>
                <a:tab pos="457200" algn="l"/>
              </a:tabLst>
            </a:pPr>
            <a:r>
              <a:rPr lang="en-US" b="1" dirty="0">
                <a:solidFill>
                  <a:srgbClr val="001D35"/>
                </a:solidFill>
                <a:latin typeface="Aptos" panose="020B0004020202020204" pitchFamily="34" charset="0"/>
                <a:ea typeface="Times New Roman" panose="02020603050405020304" pitchFamily="18" charset="0"/>
                <a:cs typeface="Times New Roman" panose="02020603050405020304" pitchFamily="18" charset="0"/>
              </a:rPr>
              <a:t>Confidentiality: </a:t>
            </a:r>
            <a:r>
              <a:rPr lang="en-US" spc="10" dirty="0">
                <a:solidFill>
                  <a:srgbClr val="001D35"/>
                </a:solidFill>
                <a:latin typeface="Aptos" panose="020B0004020202020204" pitchFamily="34" charset="0"/>
                <a:ea typeface="Aptos" panose="020B0004020202020204" pitchFamily="34" charset="0"/>
                <a:cs typeface="Times New Roman" panose="02020603050405020304" pitchFamily="18" charset="0"/>
              </a:rPr>
              <a:t>A search firm can discreetly manage the process, protecting the privacy of both the church and potential candidates.</a:t>
            </a:r>
            <a:r>
              <a:rPr lang="en-US" spc="10" dirty="0">
                <a:solidFill>
                  <a:srgbClr val="001D35"/>
                </a:solidFill>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435929A-237F-D270-48C2-2164A41D8167}"/>
              </a:ext>
            </a:extLst>
          </p:cNvPr>
          <p:cNvSpPr txBox="1"/>
          <p:nvPr/>
        </p:nvSpPr>
        <p:spPr>
          <a:xfrm>
            <a:off x="803908" y="4251152"/>
            <a:ext cx="10485120" cy="923330"/>
          </a:xfrm>
          <a:prstGeom prst="rect">
            <a:avLst/>
          </a:prstGeom>
          <a:noFill/>
        </p:spPr>
        <p:txBody>
          <a:bodyPr wrap="square" rtlCol="0">
            <a:spAutoFit/>
          </a:bodyPr>
          <a:lstStyle/>
          <a:p>
            <a:pPr marR="0" lvl="0">
              <a:spcAft>
                <a:spcPts val="600"/>
              </a:spcAft>
            </a:pPr>
            <a:r>
              <a:rPr lang="en-US" b="1" dirty="0">
                <a:solidFill>
                  <a:srgbClr val="001D35"/>
                </a:solidFill>
                <a:latin typeface="Aptos" panose="020B0004020202020204" pitchFamily="34" charset="0"/>
                <a:ea typeface="Times New Roman" panose="02020603050405020304" pitchFamily="18" charset="0"/>
              </a:rPr>
              <a:t>Efficient process: </a:t>
            </a:r>
            <a:r>
              <a:rPr lang="en-US" spc="10" dirty="0">
                <a:solidFill>
                  <a:srgbClr val="001D35"/>
                </a:solidFill>
                <a:latin typeface="Aptos" panose="020B0004020202020204" pitchFamily="34" charset="0"/>
                <a:ea typeface="Times New Roman" panose="02020603050405020304" pitchFamily="18" charset="0"/>
              </a:rPr>
              <a:t>Search companies streamline the selection process by managing applications, conducting initial interviews, and presenting a curated list of qualified candidates to the church committee. </a:t>
            </a:r>
            <a:endParaRPr lang="en-US" sz="20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DC378E7B-3509-49FE-0C90-A46C174537DF}"/>
              </a:ext>
            </a:extLst>
          </p:cNvPr>
          <p:cNvSpPr txBox="1"/>
          <p:nvPr/>
        </p:nvSpPr>
        <p:spPr>
          <a:xfrm>
            <a:off x="803908" y="5327110"/>
            <a:ext cx="10485120" cy="646331"/>
          </a:xfrm>
          <a:prstGeom prst="rect">
            <a:avLst/>
          </a:prstGeom>
          <a:noFill/>
        </p:spPr>
        <p:txBody>
          <a:bodyPr wrap="square" rtlCol="0">
            <a:spAutoFit/>
          </a:bodyPr>
          <a:lstStyle/>
          <a:p>
            <a:pPr marR="0" lvl="0">
              <a:spcAft>
                <a:spcPts val="600"/>
              </a:spcAft>
            </a:pPr>
            <a:r>
              <a:rPr lang="en-US" b="1" dirty="0">
                <a:solidFill>
                  <a:srgbClr val="001D35"/>
                </a:solidFill>
                <a:latin typeface="Aptos" panose="020B0004020202020204" pitchFamily="34" charset="0"/>
                <a:ea typeface="Times New Roman" panose="02020603050405020304" pitchFamily="18" charset="0"/>
              </a:rPr>
              <a:t>Guidance and support: </a:t>
            </a:r>
            <a:r>
              <a:rPr lang="en-US" spc="10" dirty="0">
                <a:solidFill>
                  <a:srgbClr val="001D35"/>
                </a:solidFill>
                <a:latin typeface="Aptos" panose="020B0004020202020204" pitchFamily="34" charset="0"/>
                <a:ea typeface="Times New Roman" panose="02020603050405020304" pitchFamily="18" charset="0"/>
              </a:rPr>
              <a:t>They can advise the church on best practices for the search, including developing a clear job description, managing communication, and navigating the transition process.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6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CE0C-D22F-92B2-C653-3D476A917F2F}"/>
              </a:ext>
            </a:extLst>
          </p:cNvPr>
          <p:cNvSpPr>
            <a:spLocks noGrp="1"/>
          </p:cNvSpPr>
          <p:nvPr>
            <p:ph type="title"/>
          </p:nvPr>
        </p:nvSpPr>
        <p:spPr/>
        <p:txBody>
          <a:bodyPr/>
          <a:lstStyle/>
          <a:p>
            <a:r>
              <a:rPr lang="en-US" dirty="0"/>
              <a:t>Chemistry Staffing</a:t>
            </a:r>
          </a:p>
        </p:txBody>
      </p:sp>
      <p:pic>
        <p:nvPicPr>
          <p:cNvPr id="2050" name="Picture 2" descr="Chemistry Staffing">
            <a:extLst>
              <a:ext uri="{FF2B5EF4-FFF2-40B4-BE49-F238E27FC236}">
                <a16:creationId xmlns:a16="http://schemas.microsoft.com/office/drawing/2014/main" id="{C286BA3A-1921-6119-6972-DF0EF8451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277" y="1978978"/>
            <a:ext cx="4625975" cy="128499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a:extLst>
              <a:ext uri="{FF2B5EF4-FFF2-40B4-BE49-F238E27FC236}">
                <a16:creationId xmlns:a16="http://schemas.microsoft.com/office/drawing/2014/main" id="{848558AB-14C2-5CCE-2F7F-0C79B8D02556}"/>
              </a:ext>
            </a:extLst>
          </p:cNvPr>
          <p:cNvSpPr>
            <a:spLocks noChangeAspect="1" noChangeArrowheads="1"/>
          </p:cNvSpPr>
          <p:nvPr/>
        </p:nvSpPr>
        <p:spPr bwMode="auto">
          <a:xfrm>
            <a:off x="5943600" y="3276600"/>
            <a:ext cx="3362960" cy="3362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2D3A7B6-EB11-6CD2-184B-1CCD05E84658}"/>
              </a:ext>
            </a:extLst>
          </p:cNvPr>
          <p:cNvPicPr>
            <a:picLocks noChangeAspect="1"/>
          </p:cNvPicPr>
          <p:nvPr/>
        </p:nvPicPr>
        <p:blipFill>
          <a:blip r:embed="rId3"/>
          <a:stretch>
            <a:fillRect/>
          </a:stretch>
        </p:blipFill>
        <p:spPr>
          <a:xfrm>
            <a:off x="6750277" y="3276600"/>
            <a:ext cx="4347959" cy="1669306"/>
          </a:xfrm>
          <a:prstGeom prst="rect">
            <a:avLst/>
          </a:prstGeom>
        </p:spPr>
      </p:pic>
      <p:sp>
        <p:nvSpPr>
          <p:cNvPr id="4" name="TextBox 3">
            <a:extLst>
              <a:ext uri="{FF2B5EF4-FFF2-40B4-BE49-F238E27FC236}">
                <a16:creationId xmlns:a16="http://schemas.microsoft.com/office/drawing/2014/main" id="{0E1CDA0F-B846-267E-27EE-C1C7208213CA}"/>
              </a:ext>
            </a:extLst>
          </p:cNvPr>
          <p:cNvSpPr txBox="1"/>
          <p:nvPr/>
        </p:nvSpPr>
        <p:spPr>
          <a:xfrm>
            <a:off x="1019697" y="2016196"/>
            <a:ext cx="5432652" cy="1564018"/>
          </a:xfrm>
          <a:prstGeom prst="rect">
            <a:avLst/>
          </a:prstGeom>
          <a:noFill/>
        </p:spPr>
        <p:txBody>
          <a:bodyPr wrap="square">
            <a:spAutoFit/>
          </a:bodyPr>
          <a:lstStyle/>
          <a:p>
            <a:pPr marR="0" lvl="0">
              <a:lnSpc>
                <a:spcPct val="107000"/>
              </a:lnSpc>
              <a:tabLst>
                <a:tab pos="690563" algn="l"/>
              </a:tabLst>
            </a:pPr>
            <a:r>
              <a:rPr lang="en-US" b="1" kern="100" dirty="0">
                <a:latin typeface="Aptos" panose="020B0004020202020204" pitchFamily="34" charset="0"/>
                <a:ea typeface="Aptos" panose="020B0004020202020204" pitchFamily="34" charset="0"/>
                <a:cs typeface="Times New Roman" panose="02020603050405020304" pitchFamily="18" charset="0"/>
              </a:rPr>
              <a:t>Church Expertise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Chemistry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only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serves the church community and is able to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market the position and screen candidates far more quickly and thoroughly.  They focus on five values:  </a:t>
            </a:r>
            <a:r>
              <a:rPr lang="en-US" dirty="0">
                <a:latin typeface="Aptos" panose="020B0004020202020204" pitchFamily="34" charset="0"/>
                <a:ea typeface="Times New Roman" panose="02020603050405020304" pitchFamily="18" charset="0"/>
                <a:cs typeface="Times New Roman" panose="02020603050405020304" pitchFamily="18" charset="0"/>
              </a:rPr>
              <a:t>theology, culture, personality, skills and abilities, and chemistry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FC59B83-B917-50B5-AD69-7BFA56C84A5D}"/>
              </a:ext>
            </a:extLst>
          </p:cNvPr>
          <p:cNvSpPr txBox="1"/>
          <p:nvPr/>
        </p:nvSpPr>
        <p:spPr>
          <a:xfrm>
            <a:off x="1019697" y="3863425"/>
            <a:ext cx="5432652" cy="971292"/>
          </a:xfrm>
          <a:prstGeom prst="rect">
            <a:avLst/>
          </a:prstGeom>
          <a:noFill/>
        </p:spPr>
        <p:txBody>
          <a:bodyPr wrap="square">
            <a:spAutoFit/>
          </a:bodyPr>
          <a:lstStyle/>
          <a:p>
            <a:pPr marR="0" lvl="0">
              <a:lnSpc>
                <a:spcPct val="107000"/>
              </a:lnSpc>
              <a:tabLst>
                <a:tab pos="690563" algn="l"/>
              </a:tabLst>
            </a:pPr>
            <a:r>
              <a:rPr lang="en-US" b="1" kern="100" dirty="0">
                <a:latin typeface="Aptos" panose="020B0004020202020204" pitchFamily="34" charset="0"/>
                <a:ea typeface="Aptos" panose="020B0004020202020204" pitchFamily="34" charset="0"/>
                <a:cs typeface="Times New Roman" panose="02020603050405020304" pitchFamily="18" charset="0"/>
              </a:rPr>
              <a:t>Know the Northeast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Co-founder Matt Steen served at Pascack Bible church and our own Chet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Klope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assists in screening candidates for Chemistry.</a:t>
            </a:r>
          </a:p>
        </p:txBody>
      </p:sp>
      <p:sp>
        <p:nvSpPr>
          <p:cNvPr id="8" name="TextBox 7">
            <a:extLst>
              <a:ext uri="{FF2B5EF4-FFF2-40B4-BE49-F238E27FC236}">
                <a16:creationId xmlns:a16="http://schemas.microsoft.com/office/drawing/2014/main" id="{751AD0DF-98DE-98F3-2013-7A3A8D132530}"/>
              </a:ext>
            </a:extLst>
          </p:cNvPr>
          <p:cNvSpPr txBox="1"/>
          <p:nvPr/>
        </p:nvSpPr>
        <p:spPr>
          <a:xfrm>
            <a:off x="1019697" y="4958080"/>
            <a:ext cx="5432652" cy="674928"/>
          </a:xfrm>
          <a:prstGeom prst="rect">
            <a:avLst/>
          </a:prstGeom>
          <a:noFill/>
        </p:spPr>
        <p:txBody>
          <a:bodyPr wrap="square">
            <a:spAutoFit/>
          </a:bodyPr>
          <a:lstStyle/>
          <a:p>
            <a:pPr marR="0" lvl="0">
              <a:lnSpc>
                <a:spcPct val="107000"/>
              </a:lnSpc>
              <a:tabLst>
                <a:tab pos="690563" algn="l"/>
              </a:tabLst>
            </a:pPr>
            <a:r>
              <a:rPr lang="en-US" b="1" kern="100" dirty="0">
                <a:latin typeface="Aptos" panose="020B0004020202020204" pitchFamily="34" charset="0"/>
                <a:ea typeface="Aptos" panose="020B0004020202020204" pitchFamily="34" charset="0"/>
                <a:cs typeface="Times New Roman" panose="02020603050405020304" pitchFamily="18" charset="0"/>
              </a:rPr>
              <a:t>Cost Effective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Chemistry is sized and priced to serve a church the size of Montvale</a:t>
            </a:r>
          </a:p>
        </p:txBody>
      </p:sp>
    </p:spTree>
    <p:extLst>
      <p:ext uri="{BB962C8B-B14F-4D97-AF65-F5344CB8AC3E}">
        <p14:creationId xmlns:p14="http://schemas.microsoft.com/office/powerpoint/2010/main" val="209656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ribuneVTI">
  <a:themeElements>
    <a:clrScheme name="amasis">
      <a:dk1>
        <a:sysClr val="windowText" lastClr="000000"/>
      </a:dk1>
      <a:lt1>
        <a:sysClr val="window" lastClr="FFFFFF"/>
      </a:lt1>
      <a:dk2>
        <a:srgbClr val="470401"/>
      </a:dk2>
      <a:lt2>
        <a:srgbClr val="EBE2E2"/>
      </a:lt2>
      <a:accent1>
        <a:srgbClr val="BD1209"/>
      </a:accent1>
      <a:accent2>
        <a:srgbClr val="F40600"/>
      </a:accent2>
      <a:accent3>
        <a:srgbClr val="F26216"/>
      </a:accent3>
      <a:accent4>
        <a:srgbClr val="F0800D"/>
      </a:accent4>
      <a:accent5>
        <a:srgbClr val="3EA8B6"/>
      </a:accent5>
      <a:accent6>
        <a:srgbClr val="005B6B"/>
      </a:accent6>
      <a:hlink>
        <a:srgbClr val="F40600"/>
      </a:hlink>
      <a:folHlink>
        <a:srgbClr val="1C7E8E"/>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docProps/app.xml><?xml version="1.0" encoding="utf-8"?>
<Properties xmlns="http://schemas.openxmlformats.org/officeDocument/2006/extended-properties" xmlns:vt="http://schemas.openxmlformats.org/officeDocument/2006/docPropsVTypes">
  <TotalTime>100</TotalTime>
  <Words>878</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Amasis MT Pro Medium</vt:lpstr>
      <vt:lpstr>Aptos</vt:lpstr>
      <vt:lpstr>Arial</vt:lpstr>
      <vt:lpstr>Times New Roman</vt:lpstr>
      <vt:lpstr>Univers Light</vt:lpstr>
      <vt:lpstr>TribuneVTI</vt:lpstr>
      <vt:lpstr>MEFC Transition Plan</vt:lpstr>
      <vt:lpstr>NEXT  by Vanderbloemen and Bird</vt:lpstr>
      <vt:lpstr>Timeline – Up to Today</vt:lpstr>
      <vt:lpstr>Timeline – Going Forward</vt:lpstr>
      <vt:lpstr>Why an Interim Pastor?</vt:lpstr>
      <vt:lpstr>Brief Explanation about the Interim Pastor (IP)</vt:lpstr>
      <vt:lpstr>5 Key Steps During the Interim Pastoral Stage</vt:lpstr>
      <vt:lpstr>Why Do We Need a Search Firm?</vt:lpstr>
      <vt:lpstr>Chemistry Staffing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Wilson</dc:creator>
  <cp:lastModifiedBy>Peter Wilson</cp:lastModifiedBy>
  <cp:revision>15</cp:revision>
  <dcterms:created xsi:type="dcterms:W3CDTF">2025-01-15T16:19:42Z</dcterms:created>
  <dcterms:modified xsi:type="dcterms:W3CDTF">2025-03-16T12:09:09Z</dcterms:modified>
</cp:coreProperties>
</file>